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0080625" cy="7559675"/>
  <p:notesSz cx="7772400" cy="100584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5pPr>
    <a:lvl6pPr marL="22860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6pPr>
    <a:lvl7pPr marL="27432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7pPr>
    <a:lvl8pPr marL="32004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8pPr>
    <a:lvl9pPr marL="36576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32" y="-12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6025" cy="376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5063" cy="452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0263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0262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0263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0262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C6874357-4E53-C34E-932E-6C1E3B14D12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3380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9167E00-AFD5-7845-8CA5-5A8A22D51746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331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F013B9D-1180-8C4B-B08F-C342CBDC201B}" type="slidenum">
              <a:rPr lang="en-US"/>
              <a:pPr/>
              <a:t>3</a:t>
            </a:fld>
            <a:endParaRPr lang="en-US"/>
          </a:p>
        </p:txBody>
      </p:sp>
      <p:sp>
        <p:nvSpPr>
          <p:cNvPr id="1433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433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F1B61CA-67BB-1B47-9CBC-1CAF00F6E9A9}" type="slidenum">
              <a:rPr lang="en-US"/>
              <a:pPr/>
              <a:t>4</a:t>
            </a:fld>
            <a:endParaRPr lang="en-US"/>
          </a:p>
        </p:txBody>
      </p:sp>
      <p:sp>
        <p:nvSpPr>
          <p:cNvPr id="1536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536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5A2CC5F-EC70-1546-8928-A2625EA19844}" type="slidenum">
              <a:rPr lang="en-US"/>
              <a:pPr/>
              <a:t>5</a:t>
            </a:fld>
            <a:endParaRPr lang="en-US"/>
          </a:p>
        </p:txBody>
      </p:sp>
      <p:sp>
        <p:nvSpPr>
          <p:cNvPr id="1638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638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2200C05-42DF-F346-BB0E-426611BA2157}" type="slidenum">
              <a:rPr lang="en-US"/>
              <a:pPr/>
              <a:t>6</a:t>
            </a:fld>
            <a:endParaRPr lang="en-US"/>
          </a:p>
        </p:txBody>
      </p:sp>
      <p:sp>
        <p:nvSpPr>
          <p:cNvPr id="1740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741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61FD81D-75B0-304A-94C3-CC3911B10B70}" type="slidenum">
              <a:rPr lang="en-US"/>
              <a:pPr/>
              <a:t>7</a:t>
            </a:fld>
            <a:endParaRPr lang="en-US"/>
          </a:p>
        </p:txBody>
      </p:sp>
      <p:sp>
        <p:nvSpPr>
          <p:cNvPr id="1843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5C41253-82E4-D949-B8AC-58FFC97B9E45}" type="slidenum">
              <a:rPr lang="en-US"/>
              <a:pPr/>
              <a:t>8</a:t>
            </a:fld>
            <a:endParaRPr lang="en-US"/>
          </a:p>
        </p:txBody>
      </p:sp>
      <p:sp>
        <p:nvSpPr>
          <p:cNvPr id="1945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945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9F161F9-E50E-4141-8F26-9E30C53F01B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864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257E562-F312-9042-9C2B-8807DF107A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72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4088" y="301625"/>
            <a:ext cx="2266950" cy="6453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8450" cy="6453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299A032-DACC-2A42-B608-CF48727214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888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9AB5343-02C9-3946-B8E8-587FDE97B6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164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840E779-8B71-9B43-B4A0-7131E421D4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005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6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7700" cy="4986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7784BE1-F25A-074E-8B4F-97E492EE67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392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D1D0945-F0F3-E84D-B72F-F0E3A3C3C0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088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2BFABD8-D15E-F345-9562-978D87F2546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80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656C316-6F0D-E54B-A0E6-338E731032F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010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A15A712-A12C-3445-B657-8F447BA1959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236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58F1197-DD54-8A41-B0CB-0457E96F52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391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7800" cy="125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7800" cy="498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47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246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47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2AC71DB3-64D7-F945-B9C0-7C7FC1071BF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History of Immigration Laws in the U.S.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How have the laws of our immigration system changed over time?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When did the “door” to this country swing open?  And when did it swing closed?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Which different groups of people were affected </a:t>
            </a:r>
            <a:r>
              <a:rPr lang="en-US" smtClean="0"/>
              <a:t>by these laws?</a:t>
            </a:r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What different kinds of reasons prompted the U.S. to pass these laws?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646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  <a:ln/>
        </p:spPr>
        <p:txBody>
          <a:bodyPr tIns="38880"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Two Vocab Terms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9070975" cy="4989513"/>
          </a:xfrm>
          <a:ln/>
        </p:spPr>
        <p:txBody>
          <a:bodyPr/>
          <a:lstStyle/>
          <a:p>
            <a:pPr indent="-341313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b="1">
                <a:latin typeface="Franklin Gothic Book" charset="0"/>
                <a:cs typeface="Franklin Gothic Book" charset="0"/>
              </a:rPr>
              <a:t>Quota:  </a:t>
            </a:r>
            <a:r>
              <a:rPr lang="en-US">
                <a:latin typeface="Franklin Gothic Book" charset="0"/>
                <a:cs typeface="Franklin Gothic Book" charset="0"/>
              </a:rPr>
              <a:t>A cap on how many immigrants can come from one specific country</a:t>
            </a:r>
          </a:p>
          <a:p>
            <a:pPr indent="-341313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>
              <a:latin typeface="Franklin Gothic Book" charset="0"/>
              <a:cs typeface="Franklin Gothic Book" charset="0"/>
            </a:endParaRPr>
          </a:p>
          <a:p>
            <a:pPr indent="-341313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b="1">
                <a:latin typeface="Franklin Gothic Book" charset="0"/>
                <a:cs typeface="Franklin Gothic Book" charset="0"/>
              </a:rPr>
              <a:t>Amnesty:  </a:t>
            </a:r>
            <a:r>
              <a:rPr lang="en-US">
                <a:latin typeface="Franklin Gothic Book" charset="0"/>
                <a:cs typeface="Franklin Gothic Book" charset="0"/>
              </a:rPr>
              <a:t>Forgiveness for breaking a law; allows those here illegally to seek citizenship</a:t>
            </a:r>
          </a:p>
          <a:p>
            <a:pPr indent="-341313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>
              <a:latin typeface="Franklin Gothic Book" charset="0"/>
              <a:cs typeface="Franklin Gothic Book" charset="0"/>
            </a:endParaRPr>
          </a:p>
          <a:p>
            <a:pPr indent="-341313"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>
              <a:latin typeface="Franklin Gothic Book" charset="0"/>
              <a:cs typeface="Franklin Gothic Book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  <a:ln/>
        </p:spPr>
        <p:txBody>
          <a:bodyPr tIns="38880"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Chinese Exclusion Act:  1882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070975" cy="4989513"/>
          </a:xfrm>
          <a:ln/>
        </p:spPr>
        <p:txBody>
          <a:bodyPr tIns="31680"/>
          <a:lstStyle/>
          <a:p>
            <a:pPr marL="614363" indent="-549275">
              <a:buSzPct val="45000"/>
              <a:buFont typeface="Wingdings" charset="0"/>
              <a:buChar char=""/>
              <a:tabLst>
                <a:tab pos="614363" algn="l"/>
                <a:tab pos="727075" algn="l"/>
                <a:tab pos="1184275" algn="l"/>
                <a:tab pos="1641475" algn="l"/>
                <a:tab pos="2098675" algn="l"/>
                <a:tab pos="2555875" algn="l"/>
                <a:tab pos="3013075" algn="l"/>
                <a:tab pos="3470275" algn="l"/>
                <a:tab pos="3927475" algn="l"/>
                <a:tab pos="4384675" algn="l"/>
                <a:tab pos="4841875" algn="l"/>
                <a:tab pos="5299075" algn="l"/>
                <a:tab pos="5756275" algn="l"/>
                <a:tab pos="6213475" algn="l"/>
                <a:tab pos="6670675" algn="l"/>
                <a:tab pos="7127875" algn="l"/>
                <a:tab pos="7585075" algn="l"/>
                <a:tab pos="8042275" algn="l"/>
                <a:tab pos="8499475" algn="l"/>
                <a:tab pos="8956675" algn="l"/>
                <a:tab pos="9413875" algn="l"/>
              </a:tabLst>
            </a:pPr>
            <a:r>
              <a:rPr lang="en-US" sz="3600">
                <a:latin typeface="Franklin Gothic Book" charset="0"/>
                <a:cs typeface="Franklin Gothic Book" charset="0"/>
              </a:rPr>
              <a:t>Restricted almost all Chinese immigration to the U.S.</a:t>
            </a:r>
          </a:p>
          <a:p>
            <a:pPr marL="614363" indent="-549275">
              <a:buSzPct val="45000"/>
              <a:buFont typeface="Wingdings" charset="0"/>
              <a:buChar char=""/>
              <a:tabLst>
                <a:tab pos="614363" algn="l"/>
                <a:tab pos="727075" algn="l"/>
                <a:tab pos="1184275" algn="l"/>
                <a:tab pos="1641475" algn="l"/>
                <a:tab pos="2098675" algn="l"/>
                <a:tab pos="2555875" algn="l"/>
                <a:tab pos="3013075" algn="l"/>
                <a:tab pos="3470275" algn="l"/>
                <a:tab pos="3927475" algn="l"/>
                <a:tab pos="4384675" algn="l"/>
                <a:tab pos="4841875" algn="l"/>
                <a:tab pos="5299075" algn="l"/>
                <a:tab pos="5756275" algn="l"/>
                <a:tab pos="6213475" algn="l"/>
                <a:tab pos="6670675" algn="l"/>
                <a:tab pos="7127875" algn="l"/>
                <a:tab pos="7585075" algn="l"/>
                <a:tab pos="8042275" algn="l"/>
                <a:tab pos="8499475" algn="l"/>
                <a:tab pos="8956675" algn="l"/>
                <a:tab pos="9413875" algn="l"/>
              </a:tabLst>
            </a:pPr>
            <a:r>
              <a:rPr lang="en-US" sz="3600">
                <a:latin typeface="Franklin Gothic Book" charset="0"/>
                <a:cs typeface="Franklin Gothic Book" charset="0"/>
              </a:rPr>
              <a:t>First limit of any kind on immigration</a:t>
            </a:r>
          </a:p>
          <a:p>
            <a:pPr marL="614363" indent="-549275">
              <a:buSzPct val="45000"/>
              <a:buFont typeface="Wingdings" charset="0"/>
              <a:buChar char=""/>
              <a:tabLst>
                <a:tab pos="614363" algn="l"/>
                <a:tab pos="727075" algn="l"/>
                <a:tab pos="1184275" algn="l"/>
                <a:tab pos="1641475" algn="l"/>
                <a:tab pos="2098675" algn="l"/>
                <a:tab pos="2555875" algn="l"/>
                <a:tab pos="3013075" algn="l"/>
                <a:tab pos="3470275" algn="l"/>
                <a:tab pos="3927475" algn="l"/>
                <a:tab pos="4384675" algn="l"/>
                <a:tab pos="4841875" algn="l"/>
                <a:tab pos="5299075" algn="l"/>
                <a:tab pos="5756275" algn="l"/>
                <a:tab pos="6213475" algn="l"/>
                <a:tab pos="6670675" algn="l"/>
                <a:tab pos="7127875" algn="l"/>
                <a:tab pos="7585075" algn="l"/>
                <a:tab pos="8042275" algn="l"/>
                <a:tab pos="8499475" algn="l"/>
                <a:tab pos="8956675" algn="l"/>
                <a:tab pos="9413875" algn="l"/>
              </a:tabLst>
            </a:pPr>
            <a:r>
              <a:rPr lang="en-US" sz="3600">
                <a:latin typeface="Franklin Gothic Book" charset="0"/>
                <a:cs typeface="Franklin Gothic Book" charset="0"/>
              </a:rPr>
              <a:t>Was a result of racist beliefs that blamed Chinese immigrants for economic problems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290513"/>
            <a:ext cx="9070975" cy="1285875"/>
          </a:xfrm>
          <a:ln/>
        </p:spPr>
        <p:txBody>
          <a:bodyPr tIns="38880"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Teddy Roosevelt's “Gentleman's Agreement”:  1907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9070975" cy="4989513"/>
          </a:xfrm>
          <a:ln/>
        </p:spPr>
        <p:txBody>
          <a:bodyPr tIns="31680"/>
          <a:lstStyle/>
          <a:p>
            <a:pPr marL="614363" indent="-549275">
              <a:buSzPct val="45000"/>
              <a:buFont typeface="Wingdings" charset="0"/>
              <a:buChar char=""/>
              <a:tabLst>
                <a:tab pos="614363" algn="l"/>
                <a:tab pos="727075" algn="l"/>
                <a:tab pos="1184275" algn="l"/>
                <a:tab pos="1641475" algn="l"/>
                <a:tab pos="2098675" algn="l"/>
                <a:tab pos="2555875" algn="l"/>
                <a:tab pos="3013075" algn="l"/>
                <a:tab pos="3470275" algn="l"/>
                <a:tab pos="3927475" algn="l"/>
                <a:tab pos="4384675" algn="l"/>
                <a:tab pos="4841875" algn="l"/>
                <a:tab pos="5299075" algn="l"/>
                <a:tab pos="5756275" algn="l"/>
                <a:tab pos="6213475" algn="l"/>
                <a:tab pos="6670675" algn="l"/>
                <a:tab pos="7127875" algn="l"/>
                <a:tab pos="7585075" algn="l"/>
                <a:tab pos="8042275" algn="l"/>
                <a:tab pos="8499475" algn="l"/>
                <a:tab pos="8956675" algn="l"/>
                <a:tab pos="9413875" algn="l"/>
              </a:tabLst>
            </a:pPr>
            <a:r>
              <a:rPr lang="en-US" sz="3600" dirty="0">
                <a:latin typeface="Franklin Gothic Book" charset="0"/>
                <a:cs typeface="Franklin Gothic Book" charset="0"/>
              </a:rPr>
              <a:t>Roosevelt agreed to end segregation of Japanese in U.S.</a:t>
            </a:r>
          </a:p>
          <a:p>
            <a:pPr marL="614363" indent="-549275">
              <a:buSzPct val="45000"/>
              <a:buFont typeface="Wingdings" charset="0"/>
              <a:buChar char=""/>
              <a:tabLst>
                <a:tab pos="614363" algn="l"/>
                <a:tab pos="727075" algn="l"/>
                <a:tab pos="1184275" algn="l"/>
                <a:tab pos="1641475" algn="l"/>
                <a:tab pos="2098675" algn="l"/>
                <a:tab pos="2555875" algn="l"/>
                <a:tab pos="3013075" algn="l"/>
                <a:tab pos="3470275" algn="l"/>
                <a:tab pos="3927475" algn="l"/>
                <a:tab pos="4384675" algn="l"/>
                <a:tab pos="4841875" algn="l"/>
                <a:tab pos="5299075" algn="l"/>
                <a:tab pos="5756275" algn="l"/>
                <a:tab pos="6213475" algn="l"/>
                <a:tab pos="6670675" algn="l"/>
                <a:tab pos="7127875" algn="l"/>
                <a:tab pos="7585075" algn="l"/>
                <a:tab pos="8042275" algn="l"/>
                <a:tab pos="8499475" algn="l"/>
                <a:tab pos="8956675" algn="l"/>
                <a:tab pos="9413875" algn="l"/>
              </a:tabLst>
            </a:pPr>
            <a:r>
              <a:rPr lang="en-US" sz="3600" dirty="0">
                <a:latin typeface="Franklin Gothic Book" charset="0"/>
                <a:cs typeface="Franklin Gothic Book" charset="0"/>
              </a:rPr>
              <a:t>Japanese gov’t agreed not to let any more people </a:t>
            </a:r>
            <a:r>
              <a:rPr lang="en-US" sz="3600" dirty="0" err="1" smtClean="0">
                <a:latin typeface="Franklin Gothic Book" charset="0"/>
                <a:cs typeface="Franklin Gothic Book" charset="0"/>
              </a:rPr>
              <a:t>emmigrate</a:t>
            </a:r>
            <a:r>
              <a:rPr lang="en-US" sz="3600" dirty="0" smtClean="0">
                <a:latin typeface="Franklin Gothic Book" charset="0"/>
                <a:cs typeface="Franklin Gothic Book" charset="0"/>
              </a:rPr>
              <a:t> </a:t>
            </a:r>
            <a:r>
              <a:rPr lang="en-US" sz="3600" dirty="0">
                <a:latin typeface="Franklin Gothic Book" charset="0"/>
                <a:cs typeface="Franklin Gothic Book" charset="0"/>
              </a:rPr>
              <a:t>to the U.S.</a:t>
            </a:r>
          </a:p>
          <a:p>
            <a:pPr marL="614363" indent="-549275">
              <a:buSzPct val="45000"/>
              <a:buFont typeface="Wingdings" charset="0"/>
              <a:buChar char=""/>
              <a:tabLst>
                <a:tab pos="614363" algn="l"/>
                <a:tab pos="727075" algn="l"/>
                <a:tab pos="1184275" algn="l"/>
                <a:tab pos="1641475" algn="l"/>
                <a:tab pos="2098675" algn="l"/>
                <a:tab pos="2555875" algn="l"/>
                <a:tab pos="3013075" algn="l"/>
                <a:tab pos="3470275" algn="l"/>
                <a:tab pos="3927475" algn="l"/>
                <a:tab pos="4384675" algn="l"/>
                <a:tab pos="4841875" algn="l"/>
                <a:tab pos="5299075" algn="l"/>
                <a:tab pos="5756275" algn="l"/>
                <a:tab pos="6213475" algn="l"/>
                <a:tab pos="6670675" algn="l"/>
                <a:tab pos="7127875" algn="l"/>
                <a:tab pos="7585075" algn="l"/>
                <a:tab pos="8042275" algn="l"/>
                <a:tab pos="8499475" algn="l"/>
                <a:tab pos="8956675" algn="l"/>
                <a:tab pos="9413875" algn="l"/>
              </a:tabLst>
            </a:pPr>
            <a:r>
              <a:rPr lang="en-US" sz="3600" dirty="0">
                <a:latin typeface="Franklin Gothic Book" charset="0"/>
                <a:cs typeface="Franklin Gothic Book" charset="0"/>
              </a:rPr>
              <a:t>Again, it reflected racism towards Asians, especially in California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  <a:ln/>
        </p:spPr>
        <p:txBody>
          <a:bodyPr tIns="38880"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National Origins Act:  1924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070975" cy="4989513"/>
          </a:xfrm>
          <a:ln/>
        </p:spPr>
        <p:txBody>
          <a:bodyPr/>
          <a:lstStyle/>
          <a:p>
            <a:pPr marL="614363" indent="-549275">
              <a:buSzPct val="45000"/>
              <a:buFont typeface="Wingdings" charset="0"/>
              <a:buChar char=""/>
              <a:tabLst>
                <a:tab pos="614363" algn="l"/>
                <a:tab pos="727075" algn="l"/>
                <a:tab pos="1184275" algn="l"/>
                <a:tab pos="1641475" algn="l"/>
                <a:tab pos="2098675" algn="l"/>
                <a:tab pos="2555875" algn="l"/>
                <a:tab pos="3013075" algn="l"/>
                <a:tab pos="3470275" algn="l"/>
                <a:tab pos="3927475" algn="l"/>
                <a:tab pos="4384675" algn="l"/>
                <a:tab pos="4841875" algn="l"/>
                <a:tab pos="5299075" algn="l"/>
                <a:tab pos="5756275" algn="l"/>
                <a:tab pos="6213475" algn="l"/>
                <a:tab pos="6670675" algn="l"/>
                <a:tab pos="7127875" algn="l"/>
                <a:tab pos="7585075" algn="l"/>
                <a:tab pos="8042275" algn="l"/>
                <a:tab pos="8499475" algn="l"/>
                <a:tab pos="8956675" algn="l"/>
                <a:tab pos="9413875" algn="l"/>
              </a:tabLst>
            </a:pPr>
            <a:r>
              <a:rPr lang="en-US" b="1">
                <a:latin typeface="Franklin Gothic Book" charset="0"/>
                <a:cs typeface="Franklin Gothic Book" charset="0"/>
              </a:rPr>
              <a:t>Set quotas for immigration from individual countries</a:t>
            </a:r>
            <a:r>
              <a:rPr lang="en-US">
                <a:latin typeface="Franklin Gothic Book" charset="0"/>
                <a:cs typeface="Franklin Gothic Book" charset="0"/>
              </a:rPr>
              <a:t> based on 1890 census (2% of that pop. annually)</a:t>
            </a:r>
          </a:p>
          <a:p>
            <a:pPr marL="614363" indent="-549275">
              <a:buSzPct val="45000"/>
              <a:buFont typeface="Wingdings" charset="0"/>
              <a:buChar char=""/>
              <a:tabLst>
                <a:tab pos="614363" algn="l"/>
                <a:tab pos="727075" algn="l"/>
                <a:tab pos="1184275" algn="l"/>
                <a:tab pos="1641475" algn="l"/>
                <a:tab pos="2098675" algn="l"/>
                <a:tab pos="2555875" algn="l"/>
                <a:tab pos="3013075" algn="l"/>
                <a:tab pos="3470275" algn="l"/>
                <a:tab pos="3927475" algn="l"/>
                <a:tab pos="4384675" algn="l"/>
                <a:tab pos="4841875" algn="l"/>
                <a:tab pos="5299075" algn="l"/>
                <a:tab pos="5756275" algn="l"/>
                <a:tab pos="6213475" algn="l"/>
                <a:tab pos="6670675" algn="l"/>
                <a:tab pos="7127875" algn="l"/>
                <a:tab pos="7585075" algn="l"/>
                <a:tab pos="8042275" algn="l"/>
                <a:tab pos="8499475" algn="l"/>
                <a:tab pos="8956675" algn="l"/>
                <a:tab pos="9413875" algn="l"/>
              </a:tabLst>
            </a:pPr>
            <a:r>
              <a:rPr lang="en-US" b="1">
                <a:latin typeface="Franklin Gothic Book" charset="0"/>
                <a:cs typeface="Franklin Gothic Book" charset="0"/>
              </a:rPr>
              <a:t>Quotas were very uneven:</a:t>
            </a:r>
          </a:p>
          <a:p>
            <a:pPr marL="862013" lvl="1" indent="-322263">
              <a:buSzPct val="45000"/>
              <a:buFont typeface="Wingdings" charset="0"/>
              <a:buChar char=""/>
              <a:tabLst>
                <a:tab pos="614363" algn="l"/>
                <a:tab pos="727075" algn="l"/>
                <a:tab pos="1184275" algn="l"/>
                <a:tab pos="1641475" algn="l"/>
                <a:tab pos="2098675" algn="l"/>
                <a:tab pos="2555875" algn="l"/>
                <a:tab pos="3013075" algn="l"/>
                <a:tab pos="3470275" algn="l"/>
                <a:tab pos="3927475" algn="l"/>
                <a:tab pos="4384675" algn="l"/>
                <a:tab pos="4841875" algn="l"/>
                <a:tab pos="5299075" algn="l"/>
                <a:tab pos="5756275" algn="l"/>
                <a:tab pos="6213475" algn="l"/>
                <a:tab pos="6670675" algn="l"/>
                <a:tab pos="7127875" algn="l"/>
                <a:tab pos="7585075" algn="l"/>
                <a:tab pos="8042275" algn="l"/>
                <a:tab pos="8499475" algn="l"/>
                <a:tab pos="8956675" algn="l"/>
                <a:tab pos="9413875" algn="l"/>
              </a:tabLst>
            </a:pPr>
            <a:r>
              <a:rPr lang="en-US"/>
              <a:t>100 people from each African country </a:t>
            </a:r>
          </a:p>
          <a:p>
            <a:pPr marL="862013" lvl="1" indent="-322263">
              <a:buSzPct val="45000"/>
              <a:buFont typeface="Wingdings" charset="0"/>
              <a:buChar char=""/>
              <a:tabLst>
                <a:tab pos="614363" algn="l"/>
                <a:tab pos="727075" algn="l"/>
                <a:tab pos="1184275" algn="l"/>
                <a:tab pos="1641475" algn="l"/>
                <a:tab pos="2098675" algn="l"/>
                <a:tab pos="2555875" algn="l"/>
                <a:tab pos="3013075" algn="l"/>
                <a:tab pos="3470275" algn="l"/>
                <a:tab pos="3927475" algn="l"/>
                <a:tab pos="4384675" algn="l"/>
                <a:tab pos="4841875" algn="l"/>
                <a:tab pos="5299075" algn="l"/>
                <a:tab pos="5756275" algn="l"/>
                <a:tab pos="6213475" algn="l"/>
                <a:tab pos="6670675" algn="l"/>
                <a:tab pos="7127875" algn="l"/>
                <a:tab pos="7585075" algn="l"/>
                <a:tab pos="8042275" algn="l"/>
                <a:tab pos="8499475" algn="l"/>
                <a:tab pos="8956675" algn="l"/>
                <a:tab pos="9413875" algn="l"/>
              </a:tabLst>
            </a:pPr>
            <a:r>
              <a:rPr lang="en-US"/>
              <a:t>Russia: 2,248   </a:t>
            </a:r>
          </a:p>
          <a:p>
            <a:pPr marL="862013" lvl="1" indent="-322263">
              <a:buSzPct val="45000"/>
              <a:buFont typeface="Wingdings" charset="0"/>
              <a:buChar char=""/>
              <a:tabLst>
                <a:tab pos="614363" algn="l"/>
                <a:tab pos="727075" algn="l"/>
                <a:tab pos="1184275" algn="l"/>
                <a:tab pos="1641475" algn="l"/>
                <a:tab pos="2098675" algn="l"/>
                <a:tab pos="2555875" algn="l"/>
                <a:tab pos="3013075" algn="l"/>
                <a:tab pos="3470275" algn="l"/>
                <a:tab pos="3927475" algn="l"/>
                <a:tab pos="4384675" algn="l"/>
                <a:tab pos="4841875" algn="l"/>
                <a:tab pos="5299075" algn="l"/>
                <a:tab pos="5756275" algn="l"/>
                <a:tab pos="6213475" algn="l"/>
                <a:tab pos="6670675" algn="l"/>
                <a:tab pos="7127875" algn="l"/>
                <a:tab pos="7585075" algn="l"/>
                <a:tab pos="8042275" algn="l"/>
                <a:tab pos="8499475" algn="l"/>
                <a:tab pos="8956675" algn="l"/>
                <a:tab pos="9413875" algn="l"/>
              </a:tabLst>
            </a:pPr>
            <a:r>
              <a:rPr lang="en-US"/>
              <a:t>Italy: 3,845</a:t>
            </a:r>
          </a:p>
          <a:p>
            <a:pPr marL="862013" lvl="1" indent="-322263">
              <a:buSzPct val="45000"/>
              <a:buFont typeface="Wingdings" charset="0"/>
              <a:buChar char=""/>
              <a:tabLst>
                <a:tab pos="614363" algn="l"/>
                <a:tab pos="727075" algn="l"/>
                <a:tab pos="1184275" algn="l"/>
                <a:tab pos="1641475" algn="l"/>
                <a:tab pos="2098675" algn="l"/>
                <a:tab pos="2555875" algn="l"/>
                <a:tab pos="3013075" algn="l"/>
                <a:tab pos="3470275" algn="l"/>
                <a:tab pos="3927475" algn="l"/>
                <a:tab pos="4384675" algn="l"/>
                <a:tab pos="4841875" algn="l"/>
                <a:tab pos="5299075" algn="l"/>
                <a:tab pos="5756275" algn="l"/>
                <a:tab pos="6213475" algn="l"/>
                <a:tab pos="6670675" algn="l"/>
                <a:tab pos="7127875" algn="l"/>
                <a:tab pos="7585075" algn="l"/>
                <a:tab pos="8042275" algn="l"/>
                <a:tab pos="8499475" algn="l"/>
                <a:tab pos="8956675" algn="l"/>
                <a:tab pos="9413875" algn="l"/>
              </a:tabLst>
            </a:pPr>
            <a:r>
              <a:rPr lang="en-US"/>
              <a:t>England:  34,007   </a:t>
            </a:r>
          </a:p>
          <a:p>
            <a:pPr marL="862013" lvl="1" indent="-322263">
              <a:buSzPct val="45000"/>
              <a:buFont typeface="Wingdings" charset="0"/>
              <a:buChar char=""/>
              <a:tabLst>
                <a:tab pos="614363" algn="l"/>
                <a:tab pos="727075" algn="l"/>
                <a:tab pos="1184275" algn="l"/>
                <a:tab pos="1641475" algn="l"/>
                <a:tab pos="2098675" algn="l"/>
                <a:tab pos="2555875" algn="l"/>
                <a:tab pos="3013075" algn="l"/>
                <a:tab pos="3470275" algn="l"/>
                <a:tab pos="3927475" algn="l"/>
                <a:tab pos="4384675" algn="l"/>
                <a:tab pos="4841875" algn="l"/>
                <a:tab pos="5299075" algn="l"/>
                <a:tab pos="5756275" algn="l"/>
                <a:tab pos="6213475" algn="l"/>
                <a:tab pos="6670675" algn="l"/>
                <a:tab pos="7127875" algn="l"/>
                <a:tab pos="7585075" algn="l"/>
                <a:tab pos="8042275" algn="l"/>
                <a:tab pos="8499475" algn="l"/>
                <a:tab pos="8956675" algn="l"/>
                <a:tab pos="9413875" algn="l"/>
              </a:tabLst>
            </a:pPr>
            <a:r>
              <a:rPr lang="en-US"/>
              <a:t>Germany: 51,227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290513"/>
            <a:ext cx="9070975" cy="1285875"/>
          </a:xfrm>
          <a:ln/>
        </p:spPr>
        <p:txBody>
          <a:bodyPr tIns="38880"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Immigration and Nationality Act:  1965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0225" y="2097088"/>
            <a:ext cx="9070975" cy="4989512"/>
          </a:xfrm>
          <a:ln/>
        </p:spPr>
        <p:txBody>
          <a:bodyPr tIns="31680"/>
          <a:lstStyle/>
          <a:p>
            <a:pPr marL="614363" indent="-549275">
              <a:buSzPct val="45000"/>
              <a:buFont typeface="Wingdings" charset="0"/>
              <a:buChar char=""/>
              <a:tabLst>
                <a:tab pos="614363" algn="l"/>
                <a:tab pos="727075" algn="l"/>
                <a:tab pos="1184275" algn="l"/>
                <a:tab pos="1641475" algn="l"/>
                <a:tab pos="2098675" algn="l"/>
                <a:tab pos="2555875" algn="l"/>
                <a:tab pos="3013075" algn="l"/>
                <a:tab pos="3470275" algn="l"/>
                <a:tab pos="3927475" algn="l"/>
                <a:tab pos="4384675" algn="l"/>
                <a:tab pos="4841875" algn="l"/>
                <a:tab pos="5299075" algn="l"/>
                <a:tab pos="5756275" algn="l"/>
                <a:tab pos="6213475" algn="l"/>
                <a:tab pos="6670675" algn="l"/>
                <a:tab pos="7127875" algn="l"/>
                <a:tab pos="7585075" algn="l"/>
                <a:tab pos="8042275" algn="l"/>
                <a:tab pos="8499475" algn="l"/>
                <a:tab pos="8956675" algn="l"/>
                <a:tab pos="9413875" algn="l"/>
              </a:tabLst>
            </a:pPr>
            <a:r>
              <a:rPr lang="en-US" sz="3600">
                <a:latin typeface="Franklin Gothic Book" charset="0"/>
                <a:cs typeface="Franklin Gothic Book" charset="0"/>
              </a:rPr>
              <a:t>Abolished nationality and race-based quotas</a:t>
            </a:r>
          </a:p>
          <a:p>
            <a:pPr marL="614363" indent="-549275">
              <a:buSzPct val="45000"/>
              <a:buFont typeface="Wingdings" charset="0"/>
              <a:buChar char=""/>
              <a:tabLst>
                <a:tab pos="614363" algn="l"/>
                <a:tab pos="727075" algn="l"/>
                <a:tab pos="1184275" algn="l"/>
                <a:tab pos="1641475" algn="l"/>
                <a:tab pos="2098675" algn="l"/>
                <a:tab pos="2555875" algn="l"/>
                <a:tab pos="3013075" algn="l"/>
                <a:tab pos="3470275" algn="l"/>
                <a:tab pos="3927475" algn="l"/>
                <a:tab pos="4384675" algn="l"/>
                <a:tab pos="4841875" algn="l"/>
                <a:tab pos="5299075" algn="l"/>
                <a:tab pos="5756275" algn="l"/>
                <a:tab pos="6213475" algn="l"/>
                <a:tab pos="6670675" algn="l"/>
                <a:tab pos="7127875" algn="l"/>
                <a:tab pos="7585075" algn="l"/>
                <a:tab pos="8042275" algn="l"/>
                <a:tab pos="8499475" algn="l"/>
                <a:tab pos="8956675" algn="l"/>
                <a:tab pos="9413875" algn="l"/>
              </a:tabLst>
            </a:pPr>
            <a:r>
              <a:rPr lang="en-US" sz="3600">
                <a:latin typeface="Franklin Gothic Book" charset="0"/>
                <a:cs typeface="Franklin Gothic Book" charset="0"/>
              </a:rPr>
              <a:t>Set overall limits, but treated all countries equally</a:t>
            </a:r>
          </a:p>
          <a:p>
            <a:pPr marL="614363" indent="-549275">
              <a:buSzPct val="45000"/>
              <a:buFont typeface="Wingdings" charset="0"/>
              <a:buChar char=""/>
              <a:tabLst>
                <a:tab pos="614363" algn="l"/>
                <a:tab pos="727075" algn="l"/>
                <a:tab pos="1184275" algn="l"/>
                <a:tab pos="1641475" algn="l"/>
                <a:tab pos="2098675" algn="l"/>
                <a:tab pos="2555875" algn="l"/>
                <a:tab pos="3013075" algn="l"/>
                <a:tab pos="3470275" algn="l"/>
                <a:tab pos="3927475" algn="l"/>
                <a:tab pos="4384675" algn="l"/>
                <a:tab pos="4841875" algn="l"/>
                <a:tab pos="5299075" algn="l"/>
                <a:tab pos="5756275" algn="l"/>
                <a:tab pos="6213475" algn="l"/>
                <a:tab pos="6670675" algn="l"/>
                <a:tab pos="7127875" algn="l"/>
                <a:tab pos="7585075" algn="l"/>
                <a:tab pos="8042275" algn="l"/>
                <a:tab pos="8499475" algn="l"/>
                <a:tab pos="8956675" algn="l"/>
                <a:tab pos="9413875" algn="l"/>
              </a:tabLst>
            </a:pPr>
            <a:r>
              <a:rPr lang="en-US" sz="3600">
                <a:latin typeface="Franklin Gothic Book" charset="0"/>
                <a:cs typeface="Franklin Gothic Book" charset="0"/>
              </a:rPr>
              <a:t>Created family-based visas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  <a:ln/>
        </p:spPr>
        <p:txBody>
          <a:bodyPr tIns="38880"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Refugee Act:  1980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0225" y="2286000"/>
            <a:ext cx="9070975" cy="4989513"/>
          </a:xfrm>
          <a:ln/>
        </p:spPr>
        <p:txBody>
          <a:bodyPr tIns="31680"/>
          <a:lstStyle/>
          <a:p>
            <a:pPr marL="658813" indent="-549275">
              <a:buSzPct val="45000"/>
              <a:buFont typeface="Wingdings" charset="0"/>
              <a:buChar char=""/>
              <a:tabLst>
                <a:tab pos="658813" algn="l"/>
                <a:tab pos="771525" algn="l"/>
                <a:tab pos="1228725" algn="l"/>
                <a:tab pos="1685925" algn="l"/>
                <a:tab pos="2143125" algn="l"/>
                <a:tab pos="2600325" algn="l"/>
                <a:tab pos="3057525" algn="l"/>
                <a:tab pos="3514725" algn="l"/>
                <a:tab pos="3971925" algn="l"/>
                <a:tab pos="4429125" algn="l"/>
                <a:tab pos="4886325" algn="l"/>
                <a:tab pos="5343525" algn="l"/>
                <a:tab pos="5800725" algn="l"/>
                <a:tab pos="6257925" algn="l"/>
                <a:tab pos="6715125" algn="l"/>
                <a:tab pos="7172325" algn="l"/>
                <a:tab pos="7629525" algn="l"/>
                <a:tab pos="8086725" algn="l"/>
                <a:tab pos="8543925" algn="l"/>
                <a:tab pos="9001125" algn="l"/>
                <a:tab pos="9458325" algn="l"/>
              </a:tabLst>
            </a:pPr>
            <a:r>
              <a:rPr lang="en-US" sz="3600">
                <a:latin typeface="Franklin Gothic Book" charset="0"/>
                <a:cs typeface="Franklin Gothic Book" charset="0"/>
              </a:rPr>
              <a:t>Designated up to 70,000 visas per year to go to refugees (people whose lives are threatened by war/discrimination in their home country)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290513"/>
            <a:ext cx="9070975" cy="1285875"/>
          </a:xfrm>
          <a:ln/>
        </p:spPr>
        <p:txBody>
          <a:bodyPr tIns="38880"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Immigration Reform and Control Act:  1986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9070975" cy="4989513"/>
          </a:xfrm>
          <a:ln/>
        </p:spPr>
        <p:txBody>
          <a:bodyPr tIns="35280"/>
          <a:lstStyle/>
          <a:p>
            <a:pPr marL="658813" indent="-549275">
              <a:buSzPct val="45000"/>
              <a:buFont typeface="Wingdings" charset="0"/>
              <a:buChar char=""/>
              <a:tabLst>
                <a:tab pos="658813" algn="l"/>
                <a:tab pos="771525" algn="l"/>
                <a:tab pos="1228725" algn="l"/>
                <a:tab pos="1685925" algn="l"/>
                <a:tab pos="2143125" algn="l"/>
                <a:tab pos="2600325" algn="l"/>
                <a:tab pos="3057525" algn="l"/>
                <a:tab pos="3514725" algn="l"/>
                <a:tab pos="3971925" algn="l"/>
                <a:tab pos="4429125" algn="l"/>
                <a:tab pos="4886325" algn="l"/>
                <a:tab pos="5343525" algn="l"/>
                <a:tab pos="5800725" algn="l"/>
                <a:tab pos="6257925" algn="l"/>
                <a:tab pos="6715125" algn="l"/>
                <a:tab pos="7172325" algn="l"/>
                <a:tab pos="7629525" algn="l"/>
                <a:tab pos="8086725" algn="l"/>
                <a:tab pos="8543925" algn="l"/>
                <a:tab pos="9001125" algn="l"/>
                <a:tab pos="9458325" algn="l"/>
              </a:tabLst>
            </a:pPr>
            <a:r>
              <a:rPr lang="en-US" sz="4000">
                <a:latin typeface="Franklin Gothic Book" charset="0"/>
                <a:cs typeface="Franklin Gothic Book" charset="0"/>
              </a:rPr>
              <a:t>Granted amnesty to 3,000,000 illegal immigrants living in the country</a:t>
            </a:r>
          </a:p>
          <a:p>
            <a:pPr marL="658813" indent="-549275">
              <a:buSzPct val="45000"/>
              <a:buFont typeface="Wingdings" charset="0"/>
              <a:buChar char=""/>
              <a:tabLst>
                <a:tab pos="658813" algn="l"/>
                <a:tab pos="771525" algn="l"/>
                <a:tab pos="1228725" algn="l"/>
                <a:tab pos="1685925" algn="l"/>
                <a:tab pos="2143125" algn="l"/>
                <a:tab pos="2600325" algn="l"/>
                <a:tab pos="3057525" algn="l"/>
                <a:tab pos="3514725" algn="l"/>
                <a:tab pos="3971925" algn="l"/>
                <a:tab pos="4429125" algn="l"/>
                <a:tab pos="4886325" algn="l"/>
                <a:tab pos="5343525" algn="l"/>
                <a:tab pos="5800725" algn="l"/>
                <a:tab pos="6257925" algn="l"/>
                <a:tab pos="6715125" algn="l"/>
                <a:tab pos="7172325" algn="l"/>
                <a:tab pos="7629525" algn="l"/>
                <a:tab pos="8086725" algn="l"/>
                <a:tab pos="8543925" algn="l"/>
                <a:tab pos="9001125" algn="l"/>
                <a:tab pos="9458325" algn="l"/>
              </a:tabLst>
            </a:pPr>
            <a:r>
              <a:rPr lang="en-US" sz="4000">
                <a:latin typeface="Franklin Gothic Book" charset="0"/>
                <a:cs typeface="Franklin Gothic Book" charset="0"/>
              </a:rPr>
              <a:t>Increased penalties for employers who knowingly hire illegal immigrants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20950" y="3474447"/>
            <a:ext cx="5038725" cy="61078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 	</a:t>
            </a: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773112" y="1798637"/>
            <a:ext cx="8569325" cy="1620837"/>
          </a:xfrm>
        </p:spPr>
        <p:txBody>
          <a:bodyPr/>
          <a:lstStyle/>
          <a:p>
            <a:r>
              <a:rPr lang="en-US" dirty="0" smtClean="0"/>
              <a:t>For what different reasons have we passed laws on immigration?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000" dirty="0" smtClean="0"/>
              <a:t>How do our attitudes guide our policies?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686163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Arial Unicode MS"/>
      </a:majorFont>
      <a:minorFont>
        <a:latin typeface="Arial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35264</TotalTime>
  <Words>331</Words>
  <Application>Microsoft Macintosh PowerPoint</Application>
  <PresentationFormat>Custom</PresentationFormat>
  <Paragraphs>44</Paragraphs>
  <Slides>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History of Immigration Laws in the U.S.</vt:lpstr>
      <vt:lpstr>Two Vocab Terms</vt:lpstr>
      <vt:lpstr>Chinese Exclusion Act:  1882</vt:lpstr>
      <vt:lpstr>Teddy Roosevelt's “Gentleman's Agreement”:  1907</vt:lpstr>
      <vt:lpstr>National Origins Act:  1924</vt:lpstr>
      <vt:lpstr>Immigration and Nationality Act:  1965</vt:lpstr>
      <vt:lpstr>Refugee Act:  1980</vt:lpstr>
      <vt:lpstr>Immigration Reform and Control Act:  1986</vt:lpstr>
      <vt:lpstr>For what different reasons have we passed laws on immigration?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Immigration Laws in the U.S.</dc:title>
  <cp:lastModifiedBy>Dom Lambek</cp:lastModifiedBy>
  <cp:revision>6</cp:revision>
  <cp:lastPrinted>1601-01-01T00:00:00Z</cp:lastPrinted>
  <dcterms:created xsi:type="dcterms:W3CDTF">2011-10-20T03:45:26Z</dcterms:created>
  <dcterms:modified xsi:type="dcterms:W3CDTF">2014-10-27T15:39:06Z</dcterms:modified>
</cp:coreProperties>
</file>